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If the QA is not sure if a bug is independent or dependent it is safe to create a new entry on the tool (like parent). 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-"/>
            </a:pPr>
            <a:r>
              <a:rPr b="1" lang="en" sz="1200">
                <a:solidFill>
                  <a:srgbClr val="434343"/>
                </a:solidFill>
              </a:rPr>
              <a:t>Bug Title &amp; Bug Summary:</a:t>
            </a:r>
            <a:r>
              <a:rPr lang="en" sz="1200">
                <a:solidFill>
                  <a:srgbClr val="434343"/>
                </a:solidFill>
              </a:rPr>
              <a:t> It is better to be precise but it is more important to fully explain the bug. 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00">
                <a:solidFill>
                  <a:srgbClr val="434343"/>
                </a:solidFill>
              </a:rPr>
              <a:t>Replication Steps on the basis of Bug’s Type:</a:t>
            </a:r>
            <a:br>
              <a:rPr lang="en" sz="1200">
                <a:solidFill>
                  <a:srgbClr val="434343"/>
                </a:solidFill>
              </a:rPr>
            </a:br>
            <a:r>
              <a:rPr lang="en" sz="1200">
                <a:solidFill>
                  <a:srgbClr val="434343"/>
                </a:solidFill>
              </a:rPr>
              <a:t>- Inconsistent (not getting replicated, mention cases you tried for that)</a:t>
            </a:r>
            <a:br>
              <a:rPr lang="en" sz="1200">
                <a:solidFill>
                  <a:srgbClr val="434343"/>
                </a:solidFill>
              </a:rPr>
            </a:br>
            <a:r>
              <a:rPr lang="en" sz="1200">
                <a:solidFill>
                  <a:srgbClr val="434343"/>
                </a:solidFill>
              </a:rPr>
              <a:t>- Replicated successfully (add replication steps)</a:t>
            </a:r>
            <a:br>
              <a:rPr lang="en" sz="1200">
                <a:solidFill>
                  <a:srgbClr val="434343"/>
                </a:solidFill>
              </a:rPr>
            </a:br>
            <a:r>
              <a:rPr lang="en" sz="1200">
                <a:solidFill>
                  <a:srgbClr val="434343"/>
                </a:solidFill>
              </a:rPr>
              <a:t>- Replication Steps not yet tried- (pending on QA end, mention when will you add them)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How many tags are required can vary for projects. PM can specify. But all unconditional should be added. 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Tag for bug/polish can be PM’s choice. 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For bugs related to more than one feature/module, add the tags of all features it falls into so relevant engineer can easily filter them. 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Build version / Build date (based on what the project is using)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Only PMs best know if a bug is polish. In such cases where you’re not sure, add as a bug and discuss with PM. 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Platform tag is not required if there is only one platform. Hence conditional. 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1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97" name="Google Shape;9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1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07" name="Google Shape;107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14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15" name="Google Shape;115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6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126" name="Google Shape;126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1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24" name="Google Shape;24;p4"/>
          <p:cNvPicPr preferRelativeResize="0"/>
          <p:nvPr/>
        </p:nvPicPr>
        <p:blipFill rotWithShape="1">
          <a:blip r:embed="rId2">
            <a:alphaModFix/>
          </a:blip>
          <a:srcRect b="26446" l="9050" r="54349" t="12064"/>
          <a:stretch/>
        </p:blipFill>
        <p:spPr>
          <a:xfrm>
            <a:off x="1" y="-50"/>
            <a:ext cx="4572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6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9" name="Google Shape;39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7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47" name="Google Shape;4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56" name="Google Shape;5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8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8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60" name="Google Shape;60;p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omponent Detail" id="68" name="Google Shape;68;p8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2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8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71" name="Google Shape;71;p8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72" name="Google Shape;72;p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8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8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Mobile View" id="75" name="Google Shape;75;p8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8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9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80" name="Google Shape;80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10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88" name="Google Shape;88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1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5000" y="2347050"/>
            <a:ext cx="8390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9600" y="975050"/>
            <a:ext cx="3545400" cy="203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descr="Open Chromebook laptop computer" id="138" name="Google Shape;138;p17"/>
          <p:cNvPicPr preferRelativeResize="0"/>
          <p:nvPr/>
        </p:nvPicPr>
        <p:blipFill rotWithShape="1">
          <a:blip r:embed="rId6">
            <a:alphaModFix/>
          </a:blip>
          <a:srcRect b="0" l="0" r="3344" t="0"/>
          <a:stretch/>
        </p:blipFill>
        <p:spPr>
          <a:xfrm>
            <a:off x="4140450" y="8355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671225" y="3177225"/>
            <a:ext cx="3787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Presenter: </a:t>
            </a:r>
            <a:r>
              <a:rPr b="1" lang="en"/>
              <a:t>Sidra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Target Audience: </a:t>
            </a:r>
            <a:r>
              <a:rPr b="1" lang="en"/>
              <a:t>Game Analysts</a:t>
            </a:r>
            <a:endParaRPr b="1"/>
          </a:p>
        </p:txBody>
      </p:sp>
      <p:sp>
        <p:nvSpPr>
          <p:cNvPr id="140" name="Google Shape;140;p17"/>
          <p:cNvSpPr txBox="1"/>
          <p:nvPr>
            <p:ph type="ctrTitle"/>
          </p:nvPr>
        </p:nvSpPr>
        <p:spPr>
          <a:xfrm>
            <a:off x="590350" y="1937175"/>
            <a:ext cx="4537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600">
                <a:solidFill>
                  <a:schemeClr val="dk1"/>
                </a:solidFill>
              </a:rPr>
              <a:t>Bug</a:t>
            </a:r>
            <a:r>
              <a:rPr lang="en" sz="3600">
                <a:solidFill>
                  <a:srgbClr val="666666"/>
                </a:solidFill>
              </a:rPr>
              <a:t> Reporting:</a:t>
            </a:r>
            <a:endParaRPr sz="3600">
              <a:solidFill>
                <a:srgbClr val="666666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-27600" y="0"/>
            <a:ext cx="9199200" cy="51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2784300" y="2934350"/>
            <a:ext cx="40422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800"/>
              <a:t>THANK YOU!</a:t>
            </a:r>
            <a:endParaRPr sz="4800"/>
          </a:p>
        </p:txBody>
      </p:sp>
      <p:sp>
        <p:nvSpPr>
          <p:cNvPr id="200" name="Google Shape;200;p26"/>
          <p:cNvSpPr txBox="1"/>
          <p:nvPr/>
        </p:nvSpPr>
        <p:spPr>
          <a:xfrm>
            <a:off x="1812975" y="1207800"/>
            <a:ext cx="69027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“A good Bug Report Can Save Time By Avoiding Miscommunication Or The Need for Additional Communication.”</a:t>
            </a:r>
            <a:endParaRPr b="1" i="1" sz="2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2837900" y="339825"/>
            <a:ext cx="41319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666666"/>
                </a:solidFill>
              </a:rPr>
              <a:t>Questions Session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5688" y="1201950"/>
            <a:ext cx="5992625" cy="33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7" name="Google Shape;147;p18"/>
          <p:cNvSpPr txBox="1"/>
          <p:nvPr>
            <p:ph idx="4294967295" type="subTitle"/>
          </p:nvPr>
        </p:nvSpPr>
        <p:spPr>
          <a:xfrm>
            <a:off x="492000" y="1890602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is a bug independent/dependent</a:t>
            </a:r>
            <a:b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Bug Reporting Elements</a:t>
            </a:r>
            <a:b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Tags in Reported Bugs</a:t>
            </a:r>
            <a:b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 Session</a:t>
            </a: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151545">
            <a:off x="5137039" y="1499409"/>
            <a:ext cx="3036723" cy="2144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1028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295450" y="1318650"/>
            <a:ext cx="40800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Independent &amp; Dependent Bugs</a:t>
            </a:r>
            <a:endParaRPr sz="3000"/>
          </a:p>
        </p:txBody>
      </p:sp>
      <p:sp>
        <p:nvSpPr>
          <p:cNvPr id="159" name="Google Shape;159;p20"/>
          <p:cNvSpPr txBox="1"/>
          <p:nvPr>
            <p:ph idx="1" type="subTitle"/>
          </p:nvPr>
        </p:nvSpPr>
        <p:spPr>
          <a:xfrm>
            <a:off x="4445175" y="544650"/>
            <a:ext cx="4698900" cy="4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>
                <a:solidFill>
                  <a:schemeClr val="dk1"/>
                </a:solidFill>
              </a:rPr>
              <a:t>Independent Bug:</a:t>
            </a:r>
            <a:endParaRPr b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b="1" lang="en">
                <a:solidFill>
                  <a:srgbClr val="999999"/>
                </a:solidFill>
              </a:rPr>
              <a:t>Bugs that do NOT exist because of other bugs</a:t>
            </a:r>
            <a:endParaRPr b="1">
              <a:solidFill>
                <a:srgbClr val="99999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b="1" lang="en">
                <a:solidFill>
                  <a:srgbClr val="999999"/>
                </a:solidFill>
              </a:rPr>
              <a:t>They exist on their own</a:t>
            </a:r>
            <a:endParaRPr b="1">
              <a:solidFill>
                <a:srgbClr val="99999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b="1" lang="en">
                <a:solidFill>
                  <a:srgbClr val="999999"/>
                </a:solidFill>
              </a:rPr>
              <a:t>Always create a new entry for them on reporting tool</a:t>
            </a:r>
            <a:endParaRPr b="1">
              <a:solidFill>
                <a:srgbClr val="99999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rgbClr val="99999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>
                <a:solidFill>
                  <a:schemeClr val="dk1"/>
                </a:solidFill>
              </a:rPr>
              <a:t>Dependent Bug:</a:t>
            </a:r>
            <a:endParaRPr b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b="1" lang="en">
                <a:solidFill>
                  <a:srgbClr val="999999"/>
                </a:solidFill>
              </a:rPr>
              <a:t>Exist as result of another (Parent) bug</a:t>
            </a:r>
            <a:endParaRPr b="1">
              <a:solidFill>
                <a:srgbClr val="99999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b="1" lang="en">
                <a:solidFill>
                  <a:srgbClr val="999999"/>
                </a:solidFill>
              </a:rPr>
              <a:t>If parent bug is fixed they are fixed</a:t>
            </a:r>
            <a:endParaRPr b="1">
              <a:solidFill>
                <a:srgbClr val="99999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b="1" lang="en">
                <a:solidFill>
                  <a:srgbClr val="999999"/>
                </a:solidFill>
              </a:rPr>
              <a:t>Better to find parent bug entry and create this child bug as  its subtask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200" y="2520675"/>
            <a:ext cx="2696875" cy="22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-17675" y="281100"/>
            <a:ext cx="48702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Bug Reporting Elements</a:t>
            </a:r>
            <a:endParaRPr sz="3000"/>
          </a:p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4834150" y="433500"/>
            <a:ext cx="4080000" cy="3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999999"/>
                </a:solidFill>
              </a:rPr>
              <a:t>Bug reporting include follows: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>
                <a:solidFill>
                  <a:schemeClr val="dk1"/>
                </a:solidFill>
              </a:rPr>
              <a:t>Categorization </a:t>
            </a:r>
            <a:r>
              <a:rPr lang="en" sz="1400">
                <a:solidFill>
                  <a:schemeClr val="dk1"/>
                </a:solidFill>
              </a:rPr>
              <a:t>(as Parent or child)</a:t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Bug Title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Bug Summary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(opt)</a:t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Replication Steps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Expected Result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Test Data </a:t>
            </a:r>
            <a:r>
              <a:rPr lang="en" sz="1400">
                <a:solidFill>
                  <a:schemeClr val="dk1"/>
                </a:solidFill>
              </a:rPr>
              <a:t>(opt)</a:t>
            </a:r>
            <a:endParaRPr b="1" sz="14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Reference images &amp; videos </a:t>
            </a:r>
            <a:r>
              <a:rPr lang="en" sz="1400">
                <a:solidFill>
                  <a:schemeClr val="dk1"/>
                </a:solidFill>
              </a:rPr>
              <a:t>(opt)</a:t>
            </a:r>
            <a:endParaRPr b="1" sz="14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>
                <a:solidFill>
                  <a:schemeClr val="dk1"/>
                </a:solidFill>
              </a:rPr>
              <a:t>Bug Assignment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>
                <a:solidFill>
                  <a:schemeClr val="dk1"/>
                </a:solidFill>
              </a:rPr>
              <a:t>Tags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620516">
            <a:off x="7339075" y="3735750"/>
            <a:ext cx="2595186" cy="18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400" y="1480750"/>
            <a:ext cx="38576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/>
        </p:nvSpPr>
        <p:spPr>
          <a:xfrm>
            <a:off x="3496200" y="151800"/>
            <a:ext cx="5343300" cy="4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❏"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Categorization</a:t>
            </a: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Identify bug as independent or dependent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Create tool entry according to it</a:t>
            </a:r>
            <a:b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❏"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Adding bug title</a:t>
            </a: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should be specific and not generic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Write actual bug and not feature/module name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Try to be precise</a:t>
            </a:r>
            <a:b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❏"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Bug summary (opt)</a:t>
            </a: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you feel title is not enough, add a summary in description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Ensure bug is written to satisfaction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Try to be precise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00" y="858991"/>
            <a:ext cx="3677100" cy="314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/>
        </p:nvSpPr>
        <p:spPr>
          <a:xfrm>
            <a:off x="170925" y="143875"/>
            <a:ext cx="6455700" cy="47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❏"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Replication steps </a:t>
            </a: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Give it a heading for clarity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Write pre-conditions, steps/actions to get bug as a list of steps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Replication  Steps on the basis of Bug’s Type:</a:t>
            </a:r>
            <a:b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Inconsistent</a:t>
            </a:r>
            <a:b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Replicated successfully</a:t>
            </a:r>
            <a:b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Replication Steps not yet tried</a:t>
            </a:r>
            <a:b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❏"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Expected result</a:t>
            </a: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Write the expected/correct behaviour when replication steps are performed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Focus more on main difference in results and less on other details.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9800" y="1179813"/>
            <a:ext cx="2299825" cy="26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3052075" y="35575"/>
            <a:ext cx="5989500" cy="48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❏"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 Data (Opt)</a:t>
            </a: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bug is with specific users/items etc mention them.</a:t>
            </a:r>
            <a:b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❏"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Reference Images &amp; Videos (opt)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 bugs are easy to explain through pictures or videos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Attach them  to task; verify attachments. 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a G-drive folder for project, upload there and share link on task. Make sure attachments are accessible.</a:t>
            </a:r>
            <a:b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❏"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the bug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know the developer who worked on that feature, assign to him/her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Otherwise assign to PM or Lead engineer. Ask PM if not sure.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00" y="737202"/>
            <a:ext cx="2637224" cy="28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idx="2" type="body"/>
          </p:nvPr>
        </p:nvSpPr>
        <p:spPr>
          <a:xfrm>
            <a:off x="4545300" y="452550"/>
            <a:ext cx="4598700" cy="3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600">
                <a:solidFill>
                  <a:schemeClr val="dk1"/>
                </a:solidFill>
              </a:rPr>
              <a:t>Add the following tags: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b="1" lang="en" sz="1600">
                <a:solidFill>
                  <a:srgbClr val="999999"/>
                </a:solidFill>
              </a:rPr>
              <a:t>Module/feature 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b="1" lang="en" sz="1600">
                <a:solidFill>
                  <a:srgbClr val="999999"/>
                </a:solidFill>
              </a:rPr>
              <a:t>Critical/major/medium/minor </a:t>
            </a:r>
            <a:r>
              <a:rPr lang="en" sz="1600">
                <a:solidFill>
                  <a:srgbClr val="999999"/>
                </a:solidFill>
              </a:rPr>
              <a:t>(Bug severity)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b="1" lang="en" sz="1600">
                <a:solidFill>
                  <a:srgbClr val="999999"/>
                </a:solidFill>
              </a:rPr>
              <a:t>Build version / Build date 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b="1" lang="en" sz="1600">
                <a:solidFill>
                  <a:srgbClr val="999999"/>
                </a:solidFill>
              </a:rPr>
              <a:t>Testing Platform (conditional)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b="1" lang="en" sz="1600">
                <a:solidFill>
                  <a:srgbClr val="999999"/>
                </a:solidFill>
              </a:rPr>
              <a:t>Bug /Polish </a:t>
            </a:r>
            <a:r>
              <a:rPr lang="en" sz="1600">
                <a:solidFill>
                  <a:srgbClr val="999999"/>
                </a:solidFill>
              </a:rPr>
              <a:t>(conditional)</a:t>
            </a:r>
            <a:endParaRPr sz="1600">
              <a:solidFill>
                <a:srgbClr val="999999"/>
              </a:solidFill>
            </a:endParaRPr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555450" y="4525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Tags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000"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8000" y="3183050"/>
            <a:ext cx="1832850" cy="18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550" y="1485362"/>
            <a:ext cx="3164699" cy="21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